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84"/>
  </p:notesMasterIdLst>
  <p:sldIdLst>
    <p:sldId id="281" r:id="rId5"/>
    <p:sldId id="282" r:id="rId6"/>
    <p:sldId id="7336" r:id="rId7"/>
    <p:sldId id="280" r:id="rId8"/>
    <p:sldId id="318" r:id="rId9"/>
    <p:sldId id="283" r:id="rId10"/>
    <p:sldId id="322" r:id="rId11"/>
    <p:sldId id="7300" r:id="rId12"/>
    <p:sldId id="7305" r:id="rId13"/>
    <p:sldId id="7301" r:id="rId14"/>
    <p:sldId id="7303" r:id="rId15"/>
    <p:sldId id="7304" r:id="rId16"/>
    <p:sldId id="7306" r:id="rId17"/>
    <p:sldId id="425" r:id="rId18"/>
    <p:sldId id="275" r:id="rId19"/>
    <p:sldId id="285" r:id="rId20"/>
    <p:sldId id="286" r:id="rId21"/>
    <p:sldId id="7307" r:id="rId22"/>
    <p:sldId id="7308" r:id="rId23"/>
    <p:sldId id="7309" r:id="rId24"/>
    <p:sldId id="7311" r:id="rId25"/>
    <p:sldId id="7312" r:id="rId26"/>
    <p:sldId id="7313" r:id="rId27"/>
    <p:sldId id="7315" r:id="rId28"/>
    <p:sldId id="434" r:id="rId29"/>
    <p:sldId id="317" r:id="rId30"/>
    <p:sldId id="7314" r:id="rId31"/>
    <p:sldId id="7316" r:id="rId32"/>
    <p:sldId id="7318" r:id="rId33"/>
    <p:sldId id="7319" r:id="rId34"/>
    <p:sldId id="7320" r:id="rId35"/>
    <p:sldId id="7317" r:id="rId36"/>
    <p:sldId id="287" r:id="rId37"/>
    <p:sldId id="7289" r:id="rId38"/>
    <p:sldId id="7321" r:id="rId39"/>
    <p:sldId id="7337" r:id="rId40"/>
    <p:sldId id="7324" r:id="rId41"/>
    <p:sldId id="7338" r:id="rId42"/>
    <p:sldId id="7326" r:id="rId43"/>
    <p:sldId id="7323" r:id="rId44"/>
    <p:sldId id="7339" r:id="rId45"/>
    <p:sldId id="7325" r:id="rId46"/>
    <p:sldId id="7290" r:id="rId47"/>
    <p:sldId id="7291" r:id="rId48"/>
    <p:sldId id="349" r:id="rId49"/>
    <p:sldId id="7292" r:id="rId50"/>
    <p:sldId id="7327" r:id="rId51"/>
    <p:sldId id="357" r:id="rId52"/>
    <p:sldId id="358" r:id="rId53"/>
    <p:sldId id="7294" r:id="rId54"/>
    <p:sldId id="7328" r:id="rId55"/>
    <p:sldId id="7329" r:id="rId56"/>
    <p:sldId id="7330" r:id="rId57"/>
    <p:sldId id="7295" r:id="rId58"/>
    <p:sldId id="370" r:id="rId59"/>
    <p:sldId id="371" r:id="rId60"/>
    <p:sldId id="7296" r:id="rId61"/>
    <p:sldId id="7340" r:id="rId62"/>
    <p:sldId id="7341" r:id="rId63"/>
    <p:sldId id="7342" r:id="rId64"/>
    <p:sldId id="7343" r:id="rId65"/>
    <p:sldId id="7344" r:id="rId66"/>
    <p:sldId id="7331" r:id="rId67"/>
    <p:sldId id="7333" r:id="rId68"/>
    <p:sldId id="7332" r:id="rId69"/>
    <p:sldId id="378" r:id="rId70"/>
    <p:sldId id="379" r:id="rId71"/>
    <p:sldId id="7298" r:id="rId72"/>
    <p:sldId id="7345" r:id="rId73"/>
    <p:sldId id="7346" r:id="rId74"/>
    <p:sldId id="7347" r:id="rId75"/>
    <p:sldId id="7354" r:id="rId76"/>
    <p:sldId id="7349" r:id="rId77"/>
    <p:sldId id="7350" r:id="rId78"/>
    <p:sldId id="7351" r:id="rId79"/>
    <p:sldId id="7352" r:id="rId80"/>
    <p:sldId id="7353" r:id="rId81"/>
    <p:sldId id="7299" r:id="rId82"/>
    <p:sldId id="381" r:id="rId8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85"/>
      <p:bold r:id="rId86"/>
      <p:italic r:id="rId87"/>
      <p:boldItalic r:id="rId88"/>
    </p:embeddedFont>
    <p:embeddedFont>
      <p:font typeface="Lato" panose="020F0502020204030203" pitchFamily="3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27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042FD-8D25-FE49-58B0-A99B2E22C1C6}" v="29" dt="2022-09-09T19:38:40.600"/>
    <p1510:client id="{EAB702B2-EAF7-8C97-9260-5D853B06C5E2}" v="38" dt="2022-09-09T16:53:58.1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1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font" Target="fonts/font6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8" Type="http://customschemas.google.com/relationships/presentationmetadata" Target="meta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8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3.fntdata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47CE1-7A1B-4057-B76B-123C65C623A9}" type="doc">
      <dgm:prSet loTypeId="urn:microsoft.com/office/officeart/2005/8/layout/chevron1" loCatId="process" qsTypeId="urn:microsoft.com/office/officeart/2005/8/quickstyle/3d3" qsCatId="3D" csTypeId="urn:microsoft.com/office/officeart/2005/8/colors/accent1_4" csCatId="accent1" phldr="1"/>
      <dgm:spPr/>
    </dgm:pt>
    <dgm:pt modelId="{52A8ECD6-4AB9-44FB-B2FE-560F54B603F8}">
      <dgm:prSet phldrT="[Texto]"/>
      <dgm:spPr/>
      <dgm:t>
        <a:bodyPr/>
        <a:lstStyle/>
        <a:p>
          <a:r>
            <a:rPr lang="pt-BR" dirty="0" err="1"/>
            <a:t>dApps</a:t>
          </a:r>
          <a:endParaRPr lang="pt-BR" dirty="0"/>
        </a:p>
      </dgm:t>
    </dgm:pt>
    <dgm:pt modelId="{EA2E67B1-7111-4F10-A781-AE1838444BBD}" type="parTrans" cxnId="{9D563887-3474-4CFF-9250-7C6FEAA88A95}">
      <dgm:prSet/>
      <dgm:spPr/>
      <dgm:t>
        <a:bodyPr/>
        <a:lstStyle/>
        <a:p>
          <a:endParaRPr lang="pt-BR"/>
        </a:p>
      </dgm:t>
    </dgm:pt>
    <dgm:pt modelId="{53F4B41E-8F7B-4792-B382-82905671D48B}" type="sibTrans" cxnId="{9D563887-3474-4CFF-9250-7C6FEAA88A95}">
      <dgm:prSet/>
      <dgm:spPr/>
      <dgm:t>
        <a:bodyPr/>
        <a:lstStyle/>
        <a:p>
          <a:endParaRPr lang="pt-BR"/>
        </a:p>
      </dgm:t>
    </dgm:pt>
    <dgm:pt modelId="{74BAC168-29BC-41A2-8F37-7C5B4990588E}">
      <dgm:prSet phldrT="[Texto]"/>
      <dgm:spPr/>
      <dgm:t>
        <a:bodyPr/>
        <a:lstStyle/>
        <a:p>
          <a:r>
            <a:rPr lang="pt-BR" dirty="0"/>
            <a:t>P2P</a:t>
          </a:r>
        </a:p>
      </dgm:t>
    </dgm:pt>
    <dgm:pt modelId="{8D934C70-3FF8-4793-B870-58DFBE6BA625}" type="parTrans" cxnId="{0D5B71CA-CBC5-4E9A-9FDC-5B1B549F3411}">
      <dgm:prSet/>
      <dgm:spPr/>
      <dgm:t>
        <a:bodyPr/>
        <a:lstStyle/>
        <a:p>
          <a:endParaRPr lang="pt-BR"/>
        </a:p>
      </dgm:t>
    </dgm:pt>
    <dgm:pt modelId="{ED8742CD-D07E-464A-8ADF-47AD6EB207F1}" type="sibTrans" cxnId="{0D5B71CA-CBC5-4E9A-9FDC-5B1B549F3411}">
      <dgm:prSet/>
      <dgm:spPr/>
      <dgm:t>
        <a:bodyPr/>
        <a:lstStyle/>
        <a:p>
          <a:endParaRPr lang="pt-BR"/>
        </a:p>
      </dgm:t>
    </dgm:pt>
    <dgm:pt modelId="{6420BABD-1010-48BB-9BF4-2E8D2863B23C}">
      <dgm:prSet phldrT="[Texto]"/>
      <dgm:spPr/>
      <dgm:t>
        <a:bodyPr/>
        <a:lstStyle/>
        <a:p>
          <a:r>
            <a:rPr lang="pt-BR" dirty="0"/>
            <a:t>Interoperáveis</a:t>
          </a:r>
        </a:p>
      </dgm:t>
    </dgm:pt>
    <dgm:pt modelId="{38820A4F-F0B3-4117-BA62-22CAEE5A2B6F}" type="parTrans" cxnId="{E1B4D44F-488D-4185-92A7-1D9AC66FEDCF}">
      <dgm:prSet/>
      <dgm:spPr/>
      <dgm:t>
        <a:bodyPr/>
        <a:lstStyle/>
        <a:p>
          <a:endParaRPr lang="pt-BR"/>
        </a:p>
      </dgm:t>
    </dgm:pt>
    <dgm:pt modelId="{ED11EB68-4C75-4D6C-ADBF-F1EA3F961C6F}" type="sibTrans" cxnId="{E1B4D44F-488D-4185-92A7-1D9AC66FEDCF}">
      <dgm:prSet/>
      <dgm:spPr/>
      <dgm:t>
        <a:bodyPr/>
        <a:lstStyle/>
        <a:p>
          <a:endParaRPr lang="pt-BR"/>
        </a:p>
      </dgm:t>
    </dgm:pt>
    <dgm:pt modelId="{88397D14-7516-479C-973B-6164F3E9A4D1}" type="pres">
      <dgm:prSet presAssocID="{02647CE1-7A1B-4057-B76B-123C65C623A9}" presName="Name0" presStyleCnt="0">
        <dgm:presLayoutVars>
          <dgm:dir/>
          <dgm:animLvl val="lvl"/>
          <dgm:resizeHandles val="exact"/>
        </dgm:presLayoutVars>
      </dgm:prSet>
      <dgm:spPr/>
    </dgm:pt>
    <dgm:pt modelId="{625DB44A-A3FC-454B-B903-F874A1337263}" type="pres">
      <dgm:prSet presAssocID="{52A8ECD6-4AB9-44FB-B2FE-560F54B603F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8E82287-BEA5-4557-BDA5-174441167017}" type="pres">
      <dgm:prSet presAssocID="{53F4B41E-8F7B-4792-B382-82905671D48B}" presName="parTxOnlySpace" presStyleCnt="0"/>
      <dgm:spPr/>
    </dgm:pt>
    <dgm:pt modelId="{9809C082-38A4-49B0-BECA-07503C4B6BE5}" type="pres">
      <dgm:prSet presAssocID="{74BAC168-29BC-41A2-8F37-7C5B4990588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310BDD44-C264-4224-8288-8FEE2DC4C139}" type="pres">
      <dgm:prSet presAssocID="{ED8742CD-D07E-464A-8ADF-47AD6EB207F1}" presName="parTxOnlySpace" presStyleCnt="0"/>
      <dgm:spPr/>
    </dgm:pt>
    <dgm:pt modelId="{5E5B37FF-414B-4935-A43A-7B33A834F97B}" type="pres">
      <dgm:prSet presAssocID="{6420BABD-1010-48BB-9BF4-2E8D2863B23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DEBBB3E-8D80-403E-BCBE-6AFEE38ADB32}" type="presOf" srcId="{74BAC168-29BC-41A2-8F37-7C5B4990588E}" destId="{9809C082-38A4-49B0-BECA-07503C4B6BE5}" srcOrd="0" destOrd="0" presId="urn:microsoft.com/office/officeart/2005/8/layout/chevron1"/>
    <dgm:cxn modelId="{28DD3747-9B56-41F1-9ACF-15923FC0178A}" type="presOf" srcId="{52A8ECD6-4AB9-44FB-B2FE-560F54B603F8}" destId="{625DB44A-A3FC-454B-B903-F874A1337263}" srcOrd="0" destOrd="0" presId="urn:microsoft.com/office/officeart/2005/8/layout/chevron1"/>
    <dgm:cxn modelId="{E1B4D44F-488D-4185-92A7-1D9AC66FEDCF}" srcId="{02647CE1-7A1B-4057-B76B-123C65C623A9}" destId="{6420BABD-1010-48BB-9BF4-2E8D2863B23C}" srcOrd="2" destOrd="0" parTransId="{38820A4F-F0B3-4117-BA62-22CAEE5A2B6F}" sibTransId="{ED11EB68-4C75-4D6C-ADBF-F1EA3F961C6F}"/>
    <dgm:cxn modelId="{0C5FB083-73EF-41C0-83D1-9B4962456D65}" type="presOf" srcId="{6420BABD-1010-48BB-9BF4-2E8D2863B23C}" destId="{5E5B37FF-414B-4935-A43A-7B33A834F97B}" srcOrd="0" destOrd="0" presId="urn:microsoft.com/office/officeart/2005/8/layout/chevron1"/>
    <dgm:cxn modelId="{9D563887-3474-4CFF-9250-7C6FEAA88A95}" srcId="{02647CE1-7A1B-4057-B76B-123C65C623A9}" destId="{52A8ECD6-4AB9-44FB-B2FE-560F54B603F8}" srcOrd="0" destOrd="0" parTransId="{EA2E67B1-7111-4F10-A781-AE1838444BBD}" sibTransId="{53F4B41E-8F7B-4792-B382-82905671D48B}"/>
    <dgm:cxn modelId="{0D5B71CA-CBC5-4E9A-9FDC-5B1B549F3411}" srcId="{02647CE1-7A1B-4057-B76B-123C65C623A9}" destId="{74BAC168-29BC-41A2-8F37-7C5B4990588E}" srcOrd="1" destOrd="0" parTransId="{8D934C70-3FF8-4793-B870-58DFBE6BA625}" sibTransId="{ED8742CD-D07E-464A-8ADF-47AD6EB207F1}"/>
    <dgm:cxn modelId="{B7DF20E4-5B1C-4EA0-8CB6-8B561455B7D7}" type="presOf" srcId="{02647CE1-7A1B-4057-B76B-123C65C623A9}" destId="{88397D14-7516-479C-973B-6164F3E9A4D1}" srcOrd="0" destOrd="0" presId="urn:microsoft.com/office/officeart/2005/8/layout/chevron1"/>
    <dgm:cxn modelId="{4846A4CE-E16D-428F-8417-3D14B67ED1B5}" type="presParOf" srcId="{88397D14-7516-479C-973B-6164F3E9A4D1}" destId="{625DB44A-A3FC-454B-B903-F874A1337263}" srcOrd="0" destOrd="0" presId="urn:microsoft.com/office/officeart/2005/8/layout/chevron1"/>
    <dgm:cxn modelId="{543DC40F-53DF-40B8-83EF-033287DEE23B}" type="presParOf" srcId="{88397D14-7516-479C-973B-6164F3E9A4D1}" destId="{B8E82287-BEA5-4557-BDA5-174441167017}" srcOrd="1" destOrd="0" presId="urn:microsoft.com/office/officeart/2005/8/layout/chevron1"/>
    <dgm:cxn modelId="{8CC8C8D6-3578-4746-86CD-8A441B39C3C8}" type="presParOf" srcId="{88397D14-7516-479C-973B-6164F3E9A4D1}" destId="{9809C082-38A4-49B0-BECA-07503C4B6BE5}" srcOrd="2" destOrd="0" presId="urn:microsoft.com/office/officeart/2005/8/layout/chevron1"/>
    <dgm:cxn modelId="{0E7AC1A9-8C51-441A-B614-8AA13292A5CB}" type="presParOf" srcId="{88397D14-7516-479C-973B-6164F3E9A4D1}" destId="{310BDD44-C264-4224-8288-8FEE2DC4C139}" srcOrd="3" destOrd="0" presId="urn:microsoft.com/office/officeart/2005/8/layout/chevron1"/>
    <dgm:cxn modelId="{394A1B8E-3DEB-434F-8F53-236C97C4531E}" type="presParOf" srcId="{88397D14-7516-479C-973B-6164F3E9A4D1}" destId="{5E5B37FF-414B-4935-A43A-7B33A834F97B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DB44A-A3FC-454B-B903-F874A1337263}">
      <dsp:nvSpPr>
        <dsp:cNvPr id="0" name=""/>
        <dsp:cNvSpPr/>
      </dsp:nvSpPr>
      <dsp:spPr>
        <a:xfrm>
          <a:off x="1572" y="857863"/>
          <a:ext cx="1915539" cy="766215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 err="1"/>
            <a:t>dApps</a:t>
          </a:r>
          <a:endParaRPr lang="pt-BR" sz="1300" kern="1200" dirty="0"/>
        </a:p>
      </dsp:txBody>
      <dsp:txXfrm>
        <a:off x="384680" y="857863"/>
        <a:ext cx="1149324" cy="766215"/>
      </dsp:txXfrm>
    </dsp:sp>
    <dsp:sp modelId="{9809C082-38A4-49B0-BECA-07503C4B6BE5}">
      <dsp:nvSpPr>
        <dsp:cNvPr id="0" name=""/>
        <dsp:cNvSpPr/>
      </dsp:nvSpPr>
      <dsp:spPr>
        <a:xfrm>
          <a:off x="1725558" y="857863"/>
          <a:ext cx="1915539" cy="766215"/>
        </a:xfrm>
        <a:prstGeom prst="chevron">
          <a:avLst/>
        </a:prstGeom>
        <a:solidFill>
          <a:schemeClr val="accent1">
            <a:shade val="50000"/>
            <a:hueOff val="307805"/>
            <a:satOff val="16834"/>
            <a:lumOff val="2718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P2P</a:t>
          </a:r>
        </a:p>
      </dsp:txBody>
      <dsp:txXfrm>
        <a:off x="2108666" y="857863"/>
        <a:ext cx="1149324" cy="766215"/>
      </dsp:txXfrm>
    </dsp:sp>
    <dsp:sp modelId="{5E5B37FF-414B-4935-A43A-7B33A834F97B}">
      <dsp:nvSpPr>
        <dsp:cNvPr id="0" name=""/>
        <dsp:cNvSpPr/>
      </dsp:nvSpPr>
      <dsp:spPr>
        <a:xfrm>
          <a:off x="3449543" y="857863"/>
          <a:ext cx="1915539" cy="766215"/>
        </a:xfrm>
        <a:prstGeom prst="chevron">
          <a:avLst/>
        </a:prstGeom>
        <a:solidFill>
          <a:schemeClr val="accent1">
            <a:shade val="50000"/>
            <a:hueOff val="307805"/>
            <a:satOff val="16834"/>
            <a:lumOff val="2718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/>
            <a:t>Interoperáveis</a:t>
          </a:r>
        </a:p>
      </dsp:txBody>
      <dsp:txXfrm>
        <a:off x="3832651" y="857863"/>
        <a:ext cx="1149324" cy="7662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4225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244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10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7420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351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782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241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332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070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866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639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88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322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385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041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049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736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09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77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0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672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08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99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771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995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955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03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3D9DFA9-7D19-4E69-ACA0-D7C02BEBDA19}" type="datetimeFigureOut">
              <a:rPr lang="pt-BR" smtClean="0"/>
              <a:t>06/08/2024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33A9E-4D85-4740-B398-2C14A241239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59521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yptoblades.io/" TargetMode="External"/><Relationship Id="rId2" Type="http://schemas.openxmlformats.org/officeDocument/2006/relationships/hyperlink" Target="https://axieinfinit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ydefipet.com/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fidao.com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ciencedao.io/" TargetMode="External"/><Relationship Id="rId2" Type="http://schemas.openxmlformats.org/officeDocument/2006/relationships/hyperlink" Target="https://www.scinet.on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sci.com/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18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 Zago</a:t>
            </a:r>
            <a:endParaRPr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1000"/>
              </a:spcBef>
              <a:buSzPts val="16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Avalon Blockchain Consulting (</a:t>
            </a: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Founder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Stonoex</a:t>
            </a: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(CMO)</a:t>
            </a:r>
            <a:endParaRPr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Decentralized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Finance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Entendendo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2400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 descr="LinkedIn - Reclame Aqu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7" y="4372838"/>
            <a:ext cx="403877" cy="40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038154" y="4420887"/>
            <a:ext cx="1076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ricardozago</a:t>
            </a:r>
            <a:endParaRPr lang="pt-BR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7C961C0-B482-F54D-889E-1E1D9A935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639" y="4316291"/>
            <a:ext cx="528431" cy="52710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518318" y="4453722"/>
            <a:ext cx="2024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>
                <a:solidFill>
                  <a:schemeClr val="tx1"/>
                </a:solidFill>
              </a:rPr>
              <a:t>@</a:t>
            </a:r>
            <a:r>
              <a:rPr lang="pt-BR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ricardozagodigital</a:t>
            </a:r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770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 4"/>
          <p:cNvSpPr/>
          <p:nvPr/>
        </p:nvSpPr>
        <p:spPr>
          <a:xfrm>
            <a:off x="616858" y="1669139"/>
            <a:ext cx="1669143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EMPRÉSTIMO / RECEBEDOR</a:t>
            </a:r>
          </a:p>
        </p:txBody>
      </p:sp>
      <p:sp>
        <p:nvSpPr>
          <p:cNvPr id="6" name="Retângulo 5"/>
          <p:cNvSpPr/>
          <p:nvPr/>
        </p:nvSpPr>
        <p:spPr>
          <a:xfrm>
            <a:off x="2884715" y="1676395"/>
            <a:ext cx="2235199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INTERMEDIÁRIOS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5718629" y="1676395"/>
            <a:ext cx="1669143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CREDOR/</a:t>
            </a:r>
          </a:p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PAGADOR</a:t>
            </a:r>
          </a:p>
        </p:txBody>
      </p:sp>
      <p:sp>
        <p:nvSpPr>
          <p:cNvPr id="10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SEM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DeFi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884715" y="2186320"/>
            <a:ext cx="2235199" cy="2492990"/>
          </a:xfrm>
          <a:prstGeom prst="rect">
            <a:avLst/>
          </a:prstGeom>
          <a:solidFill>
            <a:srgbClr val="EA4E60"/>
          </a:solidFill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Bancos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Corretoras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Seguradoras</a:t>
            </a:r>
          </a:p>
          <a:p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Custodiantes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Liquidante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Gestora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Agentes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Emissor do cartão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Bandeira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Gateway de pagamento</a:t>
            </a: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Adquirente</a:t>
            </a:r>
          </a:p>
          <a:p>
            <a:r>
              <a:rPr lang="pt-BR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Subadquirente</a:t>
            </a:r>
            <a:endParaRPr lang="pt-BR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Etc...Etc...</a:t>
            </a:r>
          </a:p>
        </p:txBody>
      </p:sp>
      <p:cxnSp>
        <p:nvCxnSpPr>
          <p:cNvPr id="13" name="Conector de seta reta 12"/>
          <p:cNvCxnSpPr>
            <a:stCxn id="7" idx="1"/>
            <a:endCxn id="6" idx="3"/>
          </p:cNvCxnSpPr>
          <p:nvPr/>
        </p:nvCxnSpPr>
        <p:spPr>
          <a:xfrm flipH="1">
            <a:off x="5119914" y="1890481"/>
            <a:ext cx="59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H="1">
            <a:off x="2286001" y="1890480"/>
            <a:ext cx="59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39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 4"/>
          <p:cNvSpPr/>
          <p:nvPr/>
        </p:nvSpPr>
        <p:spPr>
          <a:xfrm>
            <a:off x="616858" y="1669139"/>
            <a:ext cx="1669143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EMPRÉSTIMO / RECEBEDOR</a:t>
            </a:r>
          </a:p>
        </p:txBody>
      </p:sp>
      <p:sp>
        <p:nvSpPr>
          <p:cNvPr id="6" name="Retângulo 5"/>
          <p:cNvSpPr/>
          <p:nvPr/>
        </p:nvSpPr>
        <p:spPr>
          <a:xfrm>
            <a:off x="2884715" y="1676395"/>
            <a:ext cx="2235199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DEFI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App</a:t>
            </a: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718629" y="1676395"/>
            <a:ext cx="1669143" cy="42817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CREDOR/</a:t>
            </a:r>
          </a:p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PAGADOR</a:t>
            </a:r>
          </a:p>
        </p:txBody>
      </p:sp>
      <p:sp>
        <p:nvSpPr>
          <p:cNvPr id="10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COM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DeFi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cxnSp>
        <p:nvCxnSpPr>
          <p:cNvPr id="13" name="Conector de seta reta 12"/>
          <p:cNvCxnSpPr>
            <a:stCxn id="7" idx="1"/>
            <a:endCxn id="6" idx="3"/>
          </p:cNvCxnSpPr>
          <p:nvPr/>
        </p:nvCxnSpPr>
        <p:spPr>
          <a:xfrm flipH="1">
            <a:off x="5119914" y="1890481"/>
            <a:ext cx="59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H="1">
            <a:off x="2286001" y="1890480"/>
            <a:ext cx="598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1032260" y="835965"/>
            <a:ext cx="69418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usuários mantêm controle total sobre seus ativos e interagem com por meio de aplicações descentralizadas (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dApps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e de forma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peer-to-peer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(P2P).</a:t>
            </a:r>
          </a:p>
          <a:p>
            <a:pPr algn="ctr"/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Basta ter uma conexão de internet.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320170912"/>
              </p:ext>
            </p:extLst>
          </p:nvPr>
        </p:nvGraphicFramePr>
        <p:xfrm>
          <a:off x="1819842" y="2519187"/>
          <a:ext cx="5366656" cy="248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28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 outro </a:t>
            </a: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lado</a:t>
            </a:r>
            <a:r>
              <a:rPr lang="en-US" sz="4000" b="1" dirty="0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…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65524" y="1763139"/>
            <a:ext cx="75116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As aplicações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são complexas e não são fáceis de entender.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Alto nível de volatilidade além de alto de risco de fraudes e golpes.</a:t>
            </a:r>
          </a:p>
        </p:txBody>
      </p:sp>
    </p:spTree>
    <p:extLst>
      <p:ext uri="{BB962C8B-B14F-4D97-AF65-F5344CB8AC3E}">
        <p14:creationId xmlns:p14="http://schemas.microsoft.com/office/powerpoint/2010/main" val="378983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6901A54-600C-DF0D-3945-9828021104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C74120B7-DEAF-CDAF-2989-F6A07B888433}"/>
              </a:ext>
            </a:extLst>
          </p:cNvPr>
          <p:cNvSpPr txBox="1"/>
          <p:nvPr/>
        </p:nvSpPr>
        <p:spPr>
          <a:xfrm>
            <a:off x="539884" y="2865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Conclusão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95085" y="1017479"/>
            <a:ext cx="709748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As finanças descentralizadas estão em constante evolução.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 tecnologia </a:t>
            </a:r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a necessidade de um modelo financeiro centralizado, permitindo que </a:t>
            </a:r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qualquer pessoa use serviços financeiros em qualquer lugar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independentemente de quem ou onde estiver.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é regulamentado 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e esse ponto é bem complexo pois cada país tem suas "regras" financeiras. A infraestrutura ainda precária,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hacks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e golpes, ou seja, como toda tecnologia emergente.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52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98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317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(Parte I)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Empréstimos</a:t>
            </a:r>
            <a:endParaRPr lang="en-US" sz="24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Stablecoins</a:t>
            </a:r>
            <a:endParaRPr lang="en-US" sz="24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Derivativos</a:t>
            </a:r>
            <a:endParaRPr lang="en-US" sz="24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Oráculos</a:t>
            </a:r>
            <a:endParaRPr lang="en-US" sz="24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Seguros</a:t>
            </a:r>
            <a:endParaRPr lang="en-US" sz="24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1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565525" y="1642483"/>
            <a:ext cx="59804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Atualmente a maioria dos projetos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são construídos na blockchain do Ethereum.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No entanto, já é possível ver um número expressivo de aplicações em outras blockchains.</a:t>
            </a:r>
          </a:p>
        </p:txBody>
      </p:sp>
    </p:spTree>
    <p:extLst>
      <p:ext uri="{BB962C8B-B14F-4D97-AF65-F5344CB8AC3E}">
        <p14:creationId xmlns:p14="http://schemas.microsoft.com/office/powerpoint/2010/main" val="2672459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65525" y="1777653"/>
            <a:ext cx="42164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Empréstimos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Derivativos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Oráculos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Seguros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Categorias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2554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565525" y="1909222"/>
            <a:ext cx="77234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empréstimos descentralizados apresentam vantagens sobre o sistema de crédito tradicional como liquidação instantânea de transações, garantia de ativos digitais, nenhuma verificação de crédito e possibilidade de padronização no futuro.</a:t>
            </a:r>
          </a:p>
        </p:txBody>
      </p:sp>
      <p:sp>
        <p:nvSpPr>
          <p:cNvPr id="8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Empréstimos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083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39884" y="1342468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funcionamento das Finanças Descentralizadas.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579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67" y="0"/>
            <a:ext cx="5930434" cy="5143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20574" y="1073418"/>
            <a:ext cx="36657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Possibilidade de tomar empréstimo através de contratos inteligentes e em troca receber o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DAI. </a:t>
            </a:r>
          </a:p>
        </p:txBody>
      </p:sp>
      <p:sp>
        <p:nvSpPr>
          <p:cNvPr id="10" name="Google Shape;169;p3"/>
          <p:cNvSpPr txBox="1"/>
          <p:nvPr/>
        </p:nvSpPr>
        <p:spPr>
          <a:xfrm>
            <a:off x="420574" y="11445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MakerDAO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6CFD260-0FC3-2D96-6561-DF9B07B20451}"/>
              </a:ext>
            </a:extLst>
          </p:cNvPr>
          <p:cNvSpPr txBox="1"/>
          <p:nvPr/>
        </p:nvSpPr>
        <p:spPr>
          <a:xfrm>
            <a:off x="420574" y="2743452"/>
            <a:ext cx="2692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https://makerdao.com/</a:t>
            </a:r>
          </a:p>
        </p:txBody>
      </p:sp>
    </p:spTree>
    <p:extLst>
      <p:ext uri="{BB962C8B-B14F-4D97-AF65-F5344CB8AC3E}">
        <p14:creationId xmlns:p14="http://schemas.microsoft.com/office/powerpoint/2010/main" val="3935609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9;p3"/>
          <p:cNvSpPr txBox="1"/>
          <p:nvPr/>
        </p:nvSpPr>
        <p:spPr>
          <a:xfrm>
            <a:off x="420574" y="11445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Stablecoins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BEFD969-F5F5-F923-16B7-B00B8183EA4D}"/>
              </a:ext>
            </a:extLst>
          </p:cNvPr>
          <p:cNvSpPr txBox="1"/>
          <p:nvPr/>
        </p:nvSpPr>
        <p:spPr>
          <a:xfrm>
            <a:off x="478625" y="3056344"/>
            <a:ext cx="64650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com garantia fiduciária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cripto-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colateralizadas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Algorítmicas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DBFE6B7-083A-E45A-578C-49E61E029B5F}"/>
              </a:ext>
            </a:extLst>
          </p:cNvPr>
          <p:cNvSpPr txBox="1"/>
          <p:nvPr/>
        </p:nvSpPr>
        <p:spPr>
          <a:xfrm>
            <a:off x="478625" y="958959"/>
            <a:ext cx="68515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Uma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uma moeda digital atrelada a um ativo "estável", como o dinheiro (reais, dólar,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 ou commodities (ouro, metais preciosos, grãos,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 e foram projetados para reduzir a volatilidade em relação a criptomoedas como o Bitcoin.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940" y="3095923"/>
            <a:ext cx="1240517" cy="39541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369" y="3824514"/>
            <a:ext cx="442231" cy="44223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396" y="4432244"/>
            <a:ext cx="962025" cy="5715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5F1F4C3-95CF-0A31-F008-A89CE2F362F4}"/>
              </a:ext>
            </a:extLst>
          </p:cNvPr>
          <p:cNvSpPr txBox="1"/>
          <p:nvPr/>
        </p:nvSpPr>
        <p:spPr>
          <a:xfrm>
            <a:off x="6609891" y="3176026"/>
            <a:ext cx="14745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https://tether.to/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3AD9A8-B83D-61EF-DC6A-52C8CA52CC33}"/>
              </a:ext>
            </a:extLst>
          </p:cNvPr>
          <p:cNvSpPr txBox="1"/>
          <p:nvPr/>
        </p:nvSpPr>
        <p:spPr>
          <a:xfrm>
            <a:off x="5744734" y="3891740"/>
            <a:ext cx="2692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https://makerdao.com/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0BF2163-249E-E34A-E923-623E3DF06B19}"/>
              </a:ext>
            </a:extLst>
          </p:cNvPr>
          <p:cNvSpPr txBox="1"/>
          <p:nvPr/>
        </p:nvSpPr>
        <p:spPr>
          <a:xfrm>
            <a:off x="4939870" y="4564105"/>
            <a:ext cx="193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https://frax.finance/</a:t>
            </a:r>
          </a:p>
        </p:txBody>
      </p:sp>
    </p:spTree>
    <p:extLst>
      <p:ext uri="{BB962C8B-B14F-4D97-AF65-F5344CB8AC3E}">
        <p14:creationId xmlns:p14="http://schemas.microsoft.com/office/powerpoint/2010/main" val="1948093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1714" y="1065318"/>
            <a:ext cx="83311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derivativos em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geralmente estão vinculados aos mercados de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embora, em alguns casos, eles rastreiem o valor de moedas fiduciárias, commodities e outros ativos tradicionais através de oráculos.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420574" y="11445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Derivativos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20574" y="2741337"/>
            <a:ext cx="578394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</a:t>
            </a:r>
          </a:p>
          <a:p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Synthetix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oferece derivativos de ativos, que incluem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criptoativos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moedas fiduciárias, índices do mercado tradicional como commodities como ouro, prata e petróleo.</a:t>
            </a:r>
          </a:p>
        </p:txBody>
      </p:sp>
      <p:sp>
        <p:nvSpPr>
          <p:cNvPr id="7" name="Retângulo 6"/>
          <p:cNvSpPr/>
          <p:nvPr/>
        </p:nvSpPr>
        <p:spPr>
          <a:xfrm>
            <a:off x="420574" y="4417356"/>
            <a:ext cx="23102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https://synthetix.io/</a:t>
            </a:r>
          </a:p>
        </p:txBody>
      </p:sp>
    </p:spTree>
    <p:extLst>
      <p:ext uri="{BB962C8B-B14F-4D97-AF65-F5344CB8AC3E}">
        <p14:creationId xmlns:p14="http://schemas.microsoft.com/office/powerpoint/2010/main" val="157669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1714" y="958959"/>
            <a:ext cx="755468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Provedores de informação externa para blockchains, permitindo que contratos inteligentes sejam executados com entradas e saídas de dados do mundo real.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Exemplos: 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- Cotação do valor do Ethereum via API de diversas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exchange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para ser utilizado em um contrato inteligente.  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- Aposta em um time de futebol. O oráculo é responsável em buscar o resultado para o pagamento aos apostadores.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Desafio do oráculo: Autenticidade do dado externo. Isso acontece tanto na blockchain como no banco de dados.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420574" y="11445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Oráculos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Chainlink's New Acquisition From Cornell University Could Transform  Blockchain For Go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42" y="4481638"/>
            <a:ext cx="1291772" cy="39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71714" y="4835723"/>
            <a:ext cx="15183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https://chain.link/</a:t>
            </a:r>
          </a:p>
        </p:txBody>
      </p:sp>
    </p:spTree>
    <p:extLst>
      <p:ext uri="{BB962C8B-B14F-4D97-AF65-F5344CB8AC3E}">
        <p14:creationId xmlns:p14="http://schemas.microsoft.com/office/powerpoint/2010/main" val="1690612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1715" y="1065318"/>
            <a:ext cx="6408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seguros na blockchain poderiam eliminar a necessidade de intermediários e permitir a distribuição dos riscos entre muitos participantes. 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420574" y="11445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Seguros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71715" y="2265647"/>
            <a:ext cx="64733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</a:t>
            </a:r>
          </a:p>
          <a:p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Nexus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Mutual conta com um produto que permite que usuários possam ter seguros contra erros de código para quantias investidas em projetos de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6" name="Retângulo 5"/>
          <p:cNvSpPr/>
          <p:nvPr/>
        </p:nvSpPr>
        <p:spPr>
          <a:xfrm>
            <a:off x="3075929" y="4743390"/>
            <a:ext cx="27061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https://nexusmutual.io/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95" y="3904863"/>
            <a:ext cx="2454972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9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65525" y="1481050"/>
            <a:ext cx="68367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Como podemos ver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o que mais se aproxima da concorrência no mercado financeiro tradicional.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Diferente das maiorias das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fintechs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construído em  uma nova tecnologia com outra visão, em vez de depender de tecnologias e procedimentos ultrapassados.</a:t>
            </a:r>
          </a:p>
        </p:txBody>
      </p:sp>
    </p:spTree>
    <p:extLst>
      <p:ext uri="{BB962C8B-B14F-4D97-AF65-F5344CB8AC3E}">
        <p14:creationId xmlns:p14="http://schemas.microsoft.com/office/powerpoint/2010/main" val="3188240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8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317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(Parte II)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- Exchanges,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CeFi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371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638629" y="1418202"/>
            <a:ext cx="6096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Exchanges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- Funcionam de maneira semelhante às plataformas de corretagem online, fornecendo as ferramentas necessárias para comprar e vender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tokens.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Centralized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Decentralized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6136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967362"/>
              </p:ext>
            </p:extLst>
          </p:nvPr>
        </p:nvGraphicFramePr>
        <p:xfrm>
          <a:off x="1560285" y="816611"/>
          <a:ext cx="6096000" cy="413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DeFi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CeFi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Custódia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 usuário tem o</a:t>
                      </a:r>
                      <a:r>
                        <a:rPr lang="pt-BR" baseline="0" dirty="0"/>
                        <a:t> controle e custódia dos fundos.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 custódia é gerida</a:t>
                      </a:r>
                      <a:r>
                        <a:rPr lang="pt-BR" baseline="0" dirty="0"/>
                        <a:t> por terceiros.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Permissão / Anônimo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KYC não é necessário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KYC é necessário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Segurança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 há responsável pelos fundos.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Os fundos estão com a</a:t>
                      </a:r>
                      <a:r>
                        <a:rPr lang="pt-BR" baseline="0" dirty="0"/>
                        <a:t> empresa proprietária da aplicação.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Conversão em moeda fiduciária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 é possível.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É possível.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Suporte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 existe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Disponibilizado pela empresa.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Transparência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>
                    <a:solidFill>
                      <a:srgbClr val="27282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Não</a:t>
                      </a:r>
                      <a:r>
                        <a:rPr lang="pt-BR" baseline="0" dirty="0"/>
                        <a:t> há queda de servidor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Há queda de servidor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80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930889" y="2163211"/>
            <a:ext cx="7286172" cy="75474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ATENÇÃO: ESSE CURSO NÃO É UMA RECOMENDAÇÃO FINANCEIRA.</a:t>
            </a:r>
          </a:p>
        </p:txBody>
      </p:sp>
    </p:spTree>
    <p:extLst>
      <p:ext uri="{BB962C8B-B14F-4D97-AF65-F5344CB8AC3E}">
        <p14:creationId xmlns:p14="http://schemas.microsoft.com/office/powerpoint/2010/main" val="28384274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Exchanges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Centralizadas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Picture 6" descr="Understanding Cryptocurrency Exchanges: CEX vs. DEX | by Liudmila Erukhova  MB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257" y="1909217"/>
            <a:ext cx="5480487" cy="258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8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Exchanges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Decentralizadas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" name="Picture 2" descr="File:Uniswap Logo and Wordmark.svg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25" y="1769281"/>
            <a:ext cx="3946574" cy="98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1inch.exchange - gC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65" y="1537397"/>
            <a:ext cx="2657773" cy="157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nvesting In SushiSwap (SUSHI) - Everything You Need to Know - Securities.i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02" y="3168927"/>
            <a:ext cx="2307834" cy="139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ncakeSwap Crypto PNG Transparent Images - PNG 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47" y="3271421"/>
            <a:ext cx="3537096" cy="128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957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16857" y="1582057"/>
            <a:ext cx="3089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Qual é o melhor?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Sem resposta.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Ambas tem seus riscos.</a:t>
            </a:r>
          </a:p>
        </p:txBody>
      </p:sp>
    </p:spTree>
    <p:extLst>
      <p:ext uri="{BB962C8B-B14F-4D97-AF65-F5344CB8AC3E}">
        <p14:creationId xmlns:p14="http://schemas.microsoft.com/office/powerpoint/2010/main" val="833225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Pools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Liquidez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649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565524" y="1530331"/>
            <a:ext cx="80849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pools de liquidez, são “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piscinas”de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tokens bloqueados em um contrato inteligente. Eles são usados ​​para facilitar a negociação, fornecendo liquidez e são amplamente utilizados por algumas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exchanges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descentralizadas, também conhecidas como DEX.</a:t>
            </a:r>
          </a:p>
        </p:txBody>
      </p:sp>
    </p:spTree>
    <p:extLst>
      <p:ext uri="{BB962C8B-B14F-4D97-AF65-F5344CB8AC3E}">
        <p14:creationId xmlns:p14="http://schemas.microsoft.com/office/powerpoint/2010/main" val="3806692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2765586" y="120124"/>
            <a:ext cx="43899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Se você estiver familiarizado com quaisquer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exchanges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padrão, como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Coinbase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 ou </a:t>
            </a:r>
            <a:r>
              <a:rPr lang="pt-B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Binance</a:t>
            </a:r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, note que as 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negociações são baseadas no modelo de livro de ordens. 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Funciona da mesma forma com as bolsas de valores tradicionais.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Os usuários tentam comprar um determinado ativo pelo menor preço possível, enquanto os vendedores tentam vender o mesmo ativo pelo maior preço possível.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se não tiver ninguém para comprar ou vender?</a:t>
            </a:r>
          </a:p>
          <a:p>
            <a:endParaRPr lang="pt-B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9" y="0"/>
            <a:ext cx="24552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34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 Makers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65525" y="1481050"/>
            <a:ext cx="565384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Este é o momento que entram os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markers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(formadores de mercado).</a:t>
            </a:r>
          </a:p>
          <a:p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Eles facilitam a negociação por estarem sempre dispostos a comprar ou vender um determinado ativo. </a:t>
            </a:r>
          </a:p>
          <a:p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Ao fazer isso, eles fornecem liquidez, para que os usuários sempre possam negociar e não precisem esperar que outra contraparte apareça.	</a:t>
            </a:r>
          </a:p>
        </p:txBody>
      </p:sp>
    </p:spTree>
    <p:extLst>
      <p:ext uri="{BB962C8B-B14F-4D97-AF65-F5344CB8AC3E}">
        <p14:creationId xmlns:p14="http://schemas.microsoft.com/office/powerpoint/2010/main" val="1560723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653141" y="1520247"/>
            <a:ext cx="76853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 os formadores de mercado, uma </a:t>
            </a:r>
            <a:r>
              <a:rPr lang="pt-BR" sz="36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exchange</a:t>
            </a:r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 bolsa se </a:t>
            </a:r>
            <a:r>
              <a:rPr lang="pt-BR" sz="36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torna instantaneamente ilíquida e é praticamente inutilizável.</a:t>
            </a:r>
          </a:p>
        </p:txBody>
      </p:sp>
    </p:spTree>
    <p:extLst>
      <p:ext uri="{BB962C8B-B14F-4D97-AF65-F5344CB8AC3E}">
        <p14:creationId xmlns:p14="http://schemas.microsoft.com/office/powerpoint/2010/main" val="2768060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653141" y="1520247"/>
            <a:ext cx="76853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Dá pra fazer isso de forma automática? Sim dá. Nome?</a:t>
            </a:r>
          </a:p>
          <a:p>
            <a:pPr algn="ctr"/>
            <a:endParaRPr lang="pt-BR" sz="3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36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Pool de Liquidez</a:t>
            </a:r>
          </a:p>
        </p:txBody>
      </p:sp>
    </p:spTree>
    <p:extLst>
      <p:ext uri="{BB962C8B-B14F-4D97-AF65-F5344CB8AC3E}">
        <p14:creationId xmlns:p14="http://schemas.microsoft.com/office/powerpoint/2010/main" val="1217702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28171" y="656204"/>
            <a:ext cx="64298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 sua forma básica, um único pool de liquidez contém 2 tokens e cada pool cria um novo mercado para esse par específico de tokens. </a:t>
            </a:r>
          </a:p>
          <a:p>
            <a:endParaRPr lang="pt-BR" sz="24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</a:t>
            </a:r>
          </a:p>
          <a:p>
            <a:endParaRPr lang="pt-BR" sz="24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ETH/USDT</a:t>
            </a:r>
          </a:p>
          <a:p>
            <a:endParaRPr lang="pt-BR" sz="24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provedor de liquidez é incentivado a fornecer um valor igual de ambos os tokens ao pool. </a:t>
            </a:r>
            <a:endParaRPr lang="pt-BR" sz="2400" dirty="0">
              <a:solidFill>
                <a:srgbClr val="44444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286000" y="325356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5361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69817" y="1887309"/>
            <a:ext cx="6174300" cy="261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(Parte I)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(Parte II)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Pools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Liquidez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9202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437275" y="1409507"/>
            <a:ext cx="811950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Quando a liquidez é fornecida a um pool, o provedor de liquidez (LP) recebe tokens especiais chamados tokens LP em proporção à quantidade de liquidez fornecida ao pool. 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pt-BR" sz="18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Quando uma negociação é facilitada pelo pool, uma taxa de 0,3% é distribuída proporcionalmente entre todos os detentores de tokens LP. </a:t>
            </a:r>
          </a:p>
          <a:p>
            <a:endParaRPr lang="pt-BR" sz="18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Cada troca de </a:t>
            </a:r>
            <a:r>
              <a:rPr lang="pt-BR" sz="1800" dirty="0" err="1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1800" dirty="0">
                <a:solidFill>
                  <a:srgbClr val="27282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um pool de liquidez facilita resulta em um ajuste de preço de acordo com um algoritmo de determinação de preços. Esse mecanismo também é chamado de criador de mercado automatizado (AMM).</a:t>
            </a:r>
          </a:p>
          <a:p>
            <a:endParaRPr lang="pt-BR" sz="1600" dirty="0">
              <a:solidFill>
                <a:srgbClr val="27282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9;p3"/>
          <p:cNvSpPr txBox="1"/>
          <p:nvPr/>
        </p:nvSpPr>
        <p:spPr>
          <a:xfrm>
            <a:off x="488579" y="333206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3363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2" descr="What are liquidity pools in DeFi? - MoonP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49" y="675250"/>
            <a:ext cx="7334279" cy="407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1062235" y="4037162"/>
            <a:ext cx="28969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latin typeface="Calibri" panose="020F0502020204030204" pitchFamily="34" charset="0"/>
                <a:cs typeface="Calibri" panose="020F0502020204030204" pitchFamily="34" charset="0"/>
              </a:rPr>
              <a:t>Fonte: https://www.moonpay.com/blog/what-are-liquidity-pools</a:t>
            </a:r>
          </a:p>
        </p:txBody>
      </p:sp>
    </p:spTree>
    <p:extLst>
      <p:ext uri="{BB962C8B-B14F-4D97-AF65-F5344CB8AC3E}">
        <p14:creationId xmlns:p14="http://schemas.microsoft.com/office/powerpoint/2010/main" val="2234692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1364342" y="1463325"/>
            <a:ext cx="6299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rgbClr val="2E2E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isso, as equipes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são massivamente incentivadas a recompensar </a:t>
            </a:r>
            <a:r>
              <a:rPr lang="pt-BR" sz="2400" dirty="0">
                <a:solidFill>
                  <a:srgbClr val="2E2E2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aqueles que fornecem liquidez, distribuindo posteriormente as taxas de negociação em 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recompensa por sua contribuição.</a:t>
            </a:r>
          </a:p>
        </p:txBody>
      </p:sp>
    </p:spTree>
    <p:extLst>
      <p:ext uri="{BB962C8B-B14F-4D97-AF65-F5344CB8AC3E}">
        <p14:creationId xmlns:p14="http://schemas.microsoft.com/office/powerpoint/2010/main" val="2321024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89271" y="1560878"/>
            <a:ext cx="70176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Cuidado!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Temos que nos lembrar dos riscos potenciais: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Bugs de contrato inteligente, chaves de administração e riscos sistêmicos,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hacks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pool de liquidez, etc.</a:t>
            </a:r>
          </a:p>
        </p:txBody>
      </p:sp>
    </p:spTree>
    <p:extLst>
      <p:ext uri="{BB962C8B-B14F-4D97-AF65-F5344CB8AC3E}">
        <p14:creationId xmlns:p14="http://schemas.microsoft.com/office/powerpoint/2010/main" val="4219558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911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APR/APY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82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 2"/>
          <p:cNvSpPr/>
          <p:nvPr/>
        </p:nvSpPr>
        <p:spPr>
          <a:xfrm>
            <a:off x="565525" y="1574205"/>
            <a:ext cx="778744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 - </a:t>
            </a:r>
            <a:r>
              <a:rPr lang="pt-BR" sz="22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Percentage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Rate - Taxa percentual anual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Juros Simples - No final do período, você recebe o percentual pré-fixado inicialmente.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APY - </a:t>
            </a:r>
            <a:r>
              <a:rPr lang="pt-BR" sz="22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Annual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Percentage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dirty="0" err="1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Yield</a:t>
            </a:r>
            <a:r>
              <a:rPr lang="pt-BR" sz="22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Rendimento percentual anual</a:t>
            </a: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Juros Compostos - Os lucros vão sendo reinvestidos ao longo do período.  </a:t>
            </a:r>
          </a:p>
        </p:txBody>
      </p:sp>
    </p:spTree>
    <p:extLst>
      <p:ext uri="{BB962C8B-B14F-4D97-AF65-F5344CB8AC3E}">
        <p14:creationId xmlns:p14="http://schemas.microsoft.com/office/powerpoint/2010/main" val="370849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/>
          <p:cNvSpPr txBox="1"/>
          <p:nvPr/>
        </p:nvSpPr>
        <p:spPr>
          <a:xfrm>
            <a:off x="790128" y="1217184"/>
            <a:ext cx="3824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Total do Investimento: R$1.000,00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Período: 12 meses</a:t>
            </a:r>
          </a:p>
          <a:p>
            <a:r>
              <a:rPr lang="pt-BR" sz="1800" dirty="0">
                <a:latin typeface="Calibri" panose="020F0502020204030204" pitchFamily="34" charset="0"/>
                <a:cs typeface="Calibri" panose="020F0502020204030204" pitchFamily="34" charset="0"/>
              </a:rPr>
              <a:t>Taxa de juros: 10%</a:t>
            </a:r>
          </a:p>
        </p:txBody>
      </p:sp>
      <p:sp>
        <p:nvSpPr>
          <p:cNvPr id="6" name="Retângulo 5"/>
          <p:cNvSpPr/>
          <p:nvPr/>
        </p:nvSpPr>
        <p:spPr>
          <a:xfrm>
            <a:off x="859557" y="2598057"/>
            <a:ext cx="2217472" cy="333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APR (Juros Simples)</a:t>
            </a:r>
          </a:p>
        </p:txBody>
      </p:sp>
      <p:sp>
        <p:nvSpPr>
          <p:cNvPr id="7" name="Retângulo 6"/>
          <p:cNvSpPr/>
          <p:nvPr/>
        </p:nvSpPr>
        <p:spPr>
          <a:xfrm>
            <a:off x="863600" y="3048000"/>
            <a:ext cx="2213429" cy="1081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R$ 1.100,00</a:t>
            </a:r>
          </a:p>
        </p:txBody>
      </p:sp>
      <p:sp>
        <p:nvSpPr>
          <p:cNvPr id="8" name="Retângulo 7"/>
          <p:cNvSpPr/>
          <p:nvPr/>
        </p:nvSpPr>
        <p:spPr>
          <a:xfrm>
            <a:off x="3776928" y="2598057"/>
            <a:ext cx="2217472" cy="333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APY (Juros Compostos)</a:t>
            </a:r>
          </a:p>
        </p:txBody>
      </p:sp>
      <p:sp>
        <p:nvSpPr>
          <p:cNvPr id="9" name="Retângulo 8"/>
          <p:cNvSpPr/>
          <p:nvPr/>
        </p:nvSpPr>
        <p:spPr>
          <a:xfrm>
            <a:off x="3776927" y="3023430"/>
            <a:ext cx="2268273" cy="481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Composição semestral</a:t>
            </a:r>
          </a:p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(5% a cada 6 meses) 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776927" y="3585028"/>
            <a:ext cx="4510730" cy="341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Primeiro seis meses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(1.000,00 + 5%) = R$ 1.050,00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3776927" y="4002801"/>
            <a:ext cx="4510730" cy="341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Próximos seis meses 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(1.050,00 + 5%) = R$ 1.102,50</a:t>
            </a:r>
          </a:p>
        </p:txBody>
      </p:sp>
      <p:sp>
        <p:nvSpPr>
          <p:cNvPr id="12" name="Google Shape;169;p3"/>
          <p:cNvSpPr txBox="1"/>
          <p:nvPr/>
        </p:nvSpPr>
        <p:spPr>
          <a:xfrm>
            <a:off x="790128" y="316643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Simulação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779375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989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Yield Farming, Liquidity Mining, Staking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569817" y="433137"/>
            <a:ext cx="7224354" cy="40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APR/APY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Yield Farming, Liquidity Mining, Staking</a:t>
            </a:r>
          </a:p>
          <a:p>
            <a:pPr marL="457200" indent="-457200">
              <a:lnSpc>
                <a:spcPct val="200000"/>
              </a:lnSpc>
              <a:buSzPts val="2400"/>
              <a:buFont typeface="Arial"/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Projetos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Populares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Ferramentas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57200" indent="-457200">
              <a:lnSpc>
                <a:spcPct val="200000"/>
              </a:lnSpc>
              <a:buSzPts val="2400"/>
              <a:buChar char="•"/>
            </a:pPr>
            <a:r>
              <a:rPr lang="it-IT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GameFi, ReFi, DeSci, DeSo, Decentralized Identity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7839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565525" y="1481050"/>
            <a:ext cx="704721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Antes do surgimento das finanças descentralizadas, tokens e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eram negociados ativamente ou armazenados em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exchanges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e carteiras de hardware. 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Não havia opção no meio e, os usuários estavam limitados a aprender a negociar ou a ficar satisfeita com os lucros da HODL (guardar) 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mudou o jogo, permitindo que os usuários tenham renda passiva ao invés de deixar as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paradas. 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988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667657" y="1667661"/>
            <a:ext cx="7634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Yield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Farming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é o bloqueio de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por um determinado período de tempo (pré-fixado ou não) em contratos inteligentes para formação de pools de liquidez em troca de juros e outras recompensas como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Yield Farming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71049" y="3949119"/>
            <a:ext cx="38138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https://coinmarketcap.com/pt-br/yield-farming/</a:t>
            </a:r>
          </a:p>
        </p:txBody>
      </p:sp>
    </p:spTree>
    <p:extLst>
      <p:ext uri="{BB962C8B-B14F-4D97-AF65-F5344CB8AC3E}">
        <p14:creationId xmlns:p14="http://schemas.microsoft.com/office/powerpoint/2010/main" val="269620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Liquidity Mining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65525" y="1481050"/>
            <a:ext cx="743184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Também conhecido como mineração de liquidez é um processo no qual os detentores de </a:t>
            </a: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emprestam ativos (tokens) a uma </a:t>
            </a: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exchange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descentralizada em troca de recompensas. 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Essas recompensas podem ser: </a:t>
            </a:r>
          </a:p>
          <a:p>
            <a:endParaRPr lang="pt-B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Taxas de negociação </a:t>
            </a: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Tokens do projeto</a:t>
            </a: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Tokens de governança</a:t>
            </a:r>
          </a:p>
          <a:p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Geramente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projeto decidir utilizar o </a:t>
            </a:r>
            <a:r>
              <a:rPr lang="pt-B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Liquidity</a:t>
            </a:r>
            <a:r>
              <a:rPr lang="pt-B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Mining no começo para que possa atrair os usuários e estimular a injeção de liquidez na plataforma.</a:t>
            </a:r>
          </a:p>
          <a:p>
            <a:endParaRPr lang="pt-BR" dirty="0">
              <a:solidFill>
                <a:srgbClr val="2E2E2E"/>
              </a:solidFill>
              <a:latin typeface="Lato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0508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Staking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65525" y="1561179"/>
            <a:ext cx="6299732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Staking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ocorre quando as plataformas (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CeFi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pegam os depósitos dos clientes e os emprestam para aqueles que buscam crédito, assim pagando juros ao credor.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Staking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envolvendo o comprometimento de seus ativos para oferecer suporte a uma rede blockchain e confirmar transações (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Prover Liquidez</a:t>
            </a:r>
          </a:p>
          <a:p>
            <a:endParaRPr lang="pt-BR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196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65525" y="1415736"/>
            <a:ext cx="5639332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Existe um alto potencial de ganhos que vem acompanhado de riscos em iguais proporções. 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Além da reconhecida volatilidade das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sujeitas a picos e vales extremos em suas cotações, há riscos associados a volatilidade, fraude,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Rug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pulls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falhas no contrato inteligente, Perda </a:t>
            </a:r>
            <a:r>
              <a:rPr lang="pt-BR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impermanente</a:t>
            </a: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, etc.</a:t>
            </a: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903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28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Populares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&amp;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41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2310626" y="2015408"/>
            <a:ext cx="47215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Populares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548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AAVE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9883" y="1023850"/>
            <a:ext cx="78493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Plataforma descentralizada de empréstimos, na qual os usuários podem emprestar (ou pegar emprestado)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e ganhar com os juros cobrados. Não há intermediários no processo, e tudo é regido por contratos inteligentes. AAVE é seu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token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nativo.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6" y="2957849"/>
            <a:ext cx="4435846" cy="169898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39883" y="4791663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https://aave.com/</a:t>
            </a:r>
          </a:p>
        </p:txBody>
      </p:sp>
    </p:spTree>
    <p:extLst>
      <p:ext uri="{BB962C8B-B14F-4D97-AF65-F5344CB8AC3E}">
        <p14:creationId xmlns:p14="http://schemas.microsoft.com/office/powerpoint/2010/main" val="2132836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UniSwap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9883" y="955326"/>
            <a:ext cx="7138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Preços, liquidez e negociações são geridos por contratos inteligentes, conforme regras previamente estabelecidas.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43" y="2307772"/>
            <a:ext cx="3368352" cy="186079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50146" y="4320683"/>
            <a:ext cx="1736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https://uniswap.org/</a:t>
            </a:r>
          </a:p>
        </p:txBody>
      </p:sp>
    </p:spTree>
    <p:extLst>
      <p:ext uri="{BB962C8B-B14F-4D97-AF65-F5344CB8AC3E}">
        <p14:creationId xmlns:p14="http://schemas.microsoft.com/office/powerpoint/2010/main" val="3349742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760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COMPOUND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9884" y="1023850"/>
            <a:ext cx="6811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Permite que os usuários peguem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criptomoedas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de outros, ou concedam, ganhando juros em cima dos valores. As taxas são ajustadas frequentemente, de forma automática, conforme a oferta e a demanda.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51567"/>
            <a:ext cx="4194532" cy="1831345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39884" y="4638874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https://compound.finance/</a:t>
            </a:r>
          </a:p>
        </p:txBody>
      </p:sp>
    </p:spTree>
    <p:extLst>
      <p:ext uri="{BB962C8B-B14F-4D97-AF65-F5344CB8AC3E}">
        <p14:creationId xmlns:p14="http://schemas.microsoft.com/office/powerpoint/2010/main" val="476094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PancakeSwap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539884" y="1023850"/>
            <a:ext cx="597703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Parecido com 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Uniswap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no entanto, começou com a blockchain da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Binance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Smart Chain e está expandindo o suporte para outras.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70" y="2593510"/>
            <a:ext cx="5091659" cy="205666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81839" y="4749851"/>
            <a:ext cx="2492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https://pancakeswap.finance/</a:t>
            </a:r>
          </a:p>
        </p:txBody>
      </p:sp>
    </p:spTree>
    <p:extLst>
      <p:ext uri="{BB962C8B-B14F-4D97-AF65-F5344CB8AC3E}">
        <p14:creationId xmlns:p14="http://schemas.microsoft.com/office/powerpoint/2010/main" val="1229514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2927485" y="1884778"/>
            <a:ext cx="333543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083426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612135" y="4631881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https://defillama.com/recent</a:t>
            </a:r>
          </a:p>
        </p:txBody>
      </p:sp>
      <p:sp>
        <p:nvSpPr>
          <p:cNvPr id="5" name="Retângulo 4"/>
          <p:cNvSpPr/>
          <p:nvPr/>
        </p:nvSpPr>
        <p:spPr>
          <a:xfrm>
            <a:off x="612135" y="4047084"/>
            <a:ext cx="65651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DefiLlama</a:t>
            </a:r>
            <a:r>
              <a:rPr lang="pt-BR" dirty="0"/>
              <a:t> é um agregador </a:t>
            </a:r>
            <a:r>
              <a:rPr lang="pt-BR" dirty="0" err="1"/>
              <a:t>DeFi</a:t>
            </a:r>
            <a:r>
              <a:rPr lang="pt-BR" dirty="0"/>
              <a:t> TVL. Tem o compromisso de fornecer dados precisos sem anúncios ou conteúdo patrocinado, bem como transparência.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988" y="962009"/>
            <a:ext cx="6479326" cy="2956753"/>
          </a:xfrm>
          <a:prstGeom prst="rect">
            <a:avLst/>
          </a:prstGeom>
        </p:spPr>
      </p:pic>
      <p:sp>
        <p:nvSpPr>
          <p:cNvPr id="7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DeFiLlama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0016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 1"/>
          <p:cNvSpPr/>
          <p:nvPr/>
        </p:nvSpPr>
        <p:spPr>
          <a:xfrm>
            <a:off x="437565" y="4593322"/>
            <a:ext cx="17459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https://debank.com/</a:t>
            </a:r>
          </a:p>
        </p:txBody>
      </p:sp>
      <p:sp>
        <p:nvSpPr>
          <p:cNvPr id="4" name="Retângulo 3"/>
          <p:cNvSpPr/>
          <p:nvPr/>
        </p:nvSpPr>
        <p:spPr>
          <a:xfrm>
            <a:off x="437565" y="3854658"/>
            <a:ext cx="61591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DeBank</a:t>
            </a:r>
            <a:r>
              <a:rPr lang="pt-BR" dirty="0"/>
              <a:t> é um painel para rastrear seu portfólio </a:t>
            </a:r>
            <a:r>
              <a:rPr lang="pt-BR" dirty="0" err="1"/>
              <a:t>DeFi</a:t>
            </a:r>
            <a:r>
              <a:rPr lang="pt-BR" dirty="0"/>
              <a:t>, com dados e análises para protocolos de empréstimos descentralizados, </a:t>
            </a:r>
            <a:r>
              <a:rPr lang="pt-BR" dirty="0" err="1"/>
              <a:t>stablecoins</a:t>
            </a:r>
            <a:r>
              <a:rPr lang="pt-BR" dirty="0"/>
              <a:t>, plataformas de negociação de margem e </a:t>
            </a:r>
            <a:r>
              <a:rPr lang="pt-BR" dirty="0" err="1"/>
              <a:t>DEXes</a:t>
            </a:r>
            <a:r>
              <a:rPr lang="pt-BR" dirty="0"/>
              <a:t>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84" y="950232"/>
            <a:ext cx="5943598" cy="2808154"/>
          </a:xfrm>
          <a:prstGeom prst="rect">
            <a:avLst/>
          </a:prstGeom>
        </p:spPr>
      </p:pic>
      <p:sp>
        <p:nvSpPr>
          <p:cNvPr id="6" name="Google Shape;169;p3"/>
          <p:cNvSpPr txBox="1"/>
          <p:nvPr/>
        </p:nvSpPr>
        <p:spPr>
          <a:xfrm>
            <a:off x="539884" y="1793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DeBank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952741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646833" y="3864303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O Token Terminal é um painel de análise que fornece métricas financeiras tradicionais sobre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criptoativos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e produtos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Retângulo 4"/>
          <p:cNvSpPr/>
          <p:nvPr/>
        </p:nvSpPr>
        <p:spPr>
          <a:xfrm>
            <a:off x="646833" y="4749851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https://tokenterminal.com/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10" y="1249771"/>
            <a:ext cx="5831476" cy="2541090"/>
          </a:xfrm>
          <a:prstGeom prst="rect">
            <a:avLst/>
          </a:prstGeom>
        </p:spPr>
      </p:pic>
      <p:sp>
        <p:nvSpPr>
          <p:cNvPr id="7" name="Google Shape;169;p3"/>
          <p:cNvSpPr txBox="1"/>
          <p:nvPr/>
        </p:nvSpPr>
        <p:spPr>
          <a:xfrm>
            <a:off x="646833" y="331829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Token Terminal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58186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73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it-IT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GameFi, ReFi, DeSci, DeSo, ID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566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873165-59B7-F527-8889-BEF4153453C1}"/>
              </a:ext>
            </a:extLst>
          </p:cNvPr>
          <p:cNvSpPr txBox="1"/>
          <p:nvPr/>
        </p:nvSpPr>
        <p:spPr>
          <a:xfrm>
            <a:off x="684107" y="1612053"/>
            <a:ext cx="525610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Remover intermediários.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Juntar pessoas com a mesma visão.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3830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1F15BA9-8856-0C26-C64A-D42320952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27D4602E-9F37-A0FC-7E17-2DF5FE1D1F75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GameFi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91EA2C5-1D5F-34EA-EBA3-46397443ADAB}"/>
              </a:ext>
            </a:extLst>
          </p:cNvPr>
          <p:cNvSpPr txBox="1"/>
          <p:nvPr/>
        </p:nvSpPr>
        <p:spPr>
          <a:xfrm>
            <a:off x="565525" y="1376513"/>
            <a:ext cx="571383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Quer jogar seu game favorito e ainda ganhar dinheiro com isso? Bem vindo ao universo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GameFI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Também conhecido como Play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Earn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Um mistura de games e finanças descentralizadas (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), originou o termo '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GameFi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' refere-se à interseção entre jogos baseados em blockchain e instrumentos financeiros descentralizados em todas as suas formas: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Yield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Farming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empréstimos,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stablecoins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414208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Introdução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25653" y="1563942"/>
            <a:ext cx="44464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propósito das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é criar um sistema financeiro descentralizado que oferece os mesmos produtos e serviços financeiros existentes nas finanças tradicionais sem a necessidade de uma autoridade central.</a:t>
            </a:r>
          </a:p>
        </p:txBody>
      </p:sp>
      <p:pic>
        <p:nvPicPr>
          <p:cNvPr id="8" name="Picture 4" descr="Resultado de imagem para uniswap logo png">
            <a:extLst>
              <a:ext uri="{FF2B5EF4-FFF2-40B4-BE49-F238E27FC236}">
                <a16:creationId xmlns:a16="http://schemas.microsoft.com/office/drawing/2014/main" id="{E8AB95C2-4659-4087-812D-9B27C57FF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001" y="2665071"/>
            <a:ext cx="1463039" cy="146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m para 1inch logo png">
            <a:extLst>
              <a:ext uri="{FF2B5EF4-FFF2-40B4-BE49-F238E27FC236}">
                <a16:creationId xmlns:a16="http://schemas.microsoft.com/office/drawing/2014/main" id="{A2356DBD-A047-41BE-B028-A9B2D29A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807" y="1427653"/>
            <a:ext cx="1948306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Resultado de imagem para sushiswap logo png">
            <a:extLst>
              <a:ext uri="{FF2B5EF4-FFF2-40B4-BE49-F238E27FC236}">
                <a16:creationId xmlns:a16="http://schemas.microsoft.com/office/drawing/2014/main" id="{D8A82C8A-4789-470E-A3AE-BE08C02A4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20" y="1185197"/>
            <a:ext cx="1196657" cy="119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674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75C4D71-816A-D6DF-C3EC-A07F6FAF9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ED30836-5EE1-3828-D8A1-8C8CC3DE8DF2}"/>
              </a:ext>
            </a:extLst>
          </p:cNvPr>
          <p:cNvSpPr txBox="1"/>
          <p:nvPr/>
        </p:nvSpPr>
        <p:spPr>
          <a:xfrm>
            <a:off x="565525" y="1620440"/>
            <a:ext cx="622644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Axie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Infinity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https://axieinfinity.com/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CryptoBlades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https://www.cryptoblades.io/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Pet &gt;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https://mydefipet.com/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10" name="Google Shape;169;p3">
            <a:extLst>
              <a:ext uri="{FF2B5EF4-FFF2-40B4-BE49-F238E27FC236}">
                <a16:creationId xmlns:a16="http://schemas.microsoft.com/office/drawing/2014/main" id="{CE70BB6C-0542-BC3B-F606-AB4B7D248D42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525122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392B5887-428C-56D5-BEC2-D930AE3C81C9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ReFi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E352AF5-A61E-6242-CAC6-C9936B9ACF16}"/>
              </a:ext>
            </a:extLst>
          </p:cNvPr>
          <p:cNvSpPr txBox="1"/>
          <p:nvPr/>
        </p:nvSpPr>
        <p:spPr>
          <a:xfrm>
            <a:off x="565524" y="1252806"/>
            <a:ext cx="645678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ReFI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= Economia Regenerativa (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Regenerative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Economics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) +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DeFi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= Finanças Descentralizas (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Decentralized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Finance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São iniciativas que visam contribuir para o uso responsável dos recursos naturais através de ferramentas econômicas e financeiras para regenerar ou conservar a natureza.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- Tokenização de créditos de carbono</a:t>
            </a: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- Conservação Ambiental</a:t>
            </a: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- Projetos de impacto positivos na produção agrícola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801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D5F16D9-06C9-6306-FE4E-18B815A371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D5F6EF-F265-2805-7582-63E2CF80C065}"/>
              </a:ext>
            </a:extLst>
          </p:cNvPr>
          <p:cNvSpPr txBox="1"/>
          <p:nvPr/>
        </p:nvSpPr>
        <p:spPr>
          <a:xfrm>
            <a:off x="565525" y="1895046"/>
            <a:ext cx="4572000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https://www.refidao.com/</a:t>
            </a:r>
            <a:endParaRPr lang="pt-BR" dirty="0"/>
          </a:p>
          <a:p>
            <a:endParaRPr lang="pt-BR" dirty="0"/>
          </a:p>
          <a:p>
            <a:r>
              <a:rPr lang="pt-BR" sz="2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Banco de dados de empreendimentos que buscam usar a web3 para regenerar a Terra. </a:t>
            </a: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Google Shape;169;p3">
            <a:extLst>
              <a:ext uri="{FF2B5EF4-FFF2-40B4-BE49-F238E27FC236}">
                <a16:creationId xmlns:a16="http://schemas.microsoft.com/office/drawing/2014/main" id="{FB7459CF-28AD-EC33-CEAF-E4CB1F1AE39E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876603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B33244E7-E9E4-305B-0AC5-1D05A1BD0ED1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DesCi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60AD42-AAFC-A510-D5E7-DF60B8D0DD71}"/>
              </a:ext>
            </a:extLst>
          </p:cNvPr>
          <p:cNvSpPr txBox="1"/>
          <p:nvPr/>
        </p:nvSpPr>
        <p:spPr>
          <a:xfrm>
            <a:off x="565525" y="1429287"/>
            <a:ext cx="662108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DeSci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Decentralized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Science, ou seja, Ciência Descentralizada. 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termo foi criado dentro da comunidade científica para mudar como a pesquisa é financiada e o conhecimento é compartilhado, eliminando as excessivas burocracias oferecendo maior transparência e remover intermediários que só pensam em lucros.</a:t>
            </a:r>
          </a:p>
        </p:txBody>
      </p:sp>
    </p:spTree>
    <p:extLst>
      <p:ext uri="{BB962C8B-B14F-4D97-AF65-F5344CB8AC3E}">
        <p14:creationId xmlns:p14="http://schemas.microsoft.com/office/powerpoint/2010/main" val="9184734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E3C3ACA3-B99D-4298-0FE2-F224B966CBFC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2C68F2A-4365-4450-DAF5-61A199966317}"/>
              </a:ext>
            </a:extLst>
          </p:cNvPr>
          <p:cNvSpPr txBox="1"/>
          <p:nvPr/>
        </p:nvSpPr>
        <p:spPr>
          <a:xfrm>
            <a:off x="565525" y="1428988"/>
            <a:ext cx="68851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Scinet -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https://www.scinet.one/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The Science DAO -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https://thesciencedao.io/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Desci Labs - 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https://www.desci.com/</a:t>
            </a:r>
            <a:endParaRPr lang="fr-F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729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B3B86F88-85C3-F33B-0232-66E4154AE7A8}"/>
              </a:ext>
            </a:extLst>
          </p:cNvPr>
          <p:cNvSpPr txBox="1"/>
          <p:nvPr/>
        </p:nvSpPr>
        <p:spPr>
          <a:xfrm>
            <a:off x="539884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A25868-BE82-4EBE-E934-711E2F921D3C}"/>
              </a:ext>
            </a:extLst>
          </p:cNvPr>
          <p:cNvSpPr txBox="1"/>
          <p:nvPr/>
        </p:nvSpPr>
        <p:spPr>
          <a:xfrm>
            <a:off x="587216" y="1248640"/>
            <a:ext cx="65571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DeSo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Decentralized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Social Networks, ou seja, Redes Sociais Descentralizadas.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As redes sociais descentralizadas operam em servidores executados de forma independente, em vez de em um servidor centralizado de propriedade de uma empresa.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As redes sociais descentralizadas dão aos usuários mais controle e autonomia. 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Um indivíduo pode configurar sua rede social e determinar como ela funciona e o que os usuários podem dizer.</a:t>
            </a:r>
          </a:p>
        </p:txBody>
      </p:sp>
    </p:spTree>
    <p:extLst>
      <p:ext uri="{BB962C8B-B14F-4D97-AF65-F5344CB8AC3E}">
        <p14:creationId xmlns:p14="http://schemas.microsoft.com/office/powerpoint/2010/main" val="16221089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B92779-B3BD-B612-36ED-F9D716D2B53D}"/>
              </a:ext>
            </a:extLst>
          </p:cNvPr>
          <p:cNvSpPr txBox="1"/>
          <p:nvPr/>
        </p:nvSpPr>
        <p:spPr>
          <a:xfrm>
            <a:off x="539884" y="1602254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mastodon.social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steemit.com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lens.xyz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>
            <a:extLst>
              <a:ext uri="{FF2B5EF4-FFF2-40B4-BE49-F238E27FC236}">
                <a16:creationId xmlns:a16="http://schemas.microsoft.com/office/drawing/2014/main" id="{41AF5C59-495F-559D-39EA-303CE5080F9D}"/>
              </a:ext>
            </a:extLst>
          </p:cNvPr>
          <p:cNvSpPr txBox="1"/>
          <p:nvPr/>
        </p:nvSpPr>
        <p:spPr>
          <a:xfrm>
            <a:off x="539884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1927040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5C9C51E-D7FD-7BB4-9B13-EB99386608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9;p3">
            <a:extLst>
              <a:ext uri="{FF2B5EF4-FFF2-40B4-BE49-F238E27FC236}">
                <a16:creationId xmlns:a16="http://schemas.microsoft.com/office/drawing/2014/main" id="{9D69D30A-D079-9102-4101-FA36321B0D04}"/>
              </a:ext>
            </a:extLst>
          </p:cNvPr>
          <p:cNvSpPr txBox="1"/>
          <p:nvPr/>
        </p:nvSpPr>
        <p:spPr>
          <a:xfrm>
            <a:off x="565525" y="46510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DeID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– Decentralized identity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697D0C-582D-B5DA-FE8A-FB5481D2CCAE}"/>
              </a:ext>
            </a:extLst>
          </p:cNvPr>
          <p:cNvSpPr txBox="1"/>
          <p:nvPr/>
        </p:nvSpPr>
        <p:spPr>
          <a:xfrm>
            <a:off x="561575" y="1309600"/>
            <a:ext cx="658711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Decentralized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identity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ou seja, Identidade descentralizada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A identidade descentralizada elimina a dependência de terceiros centralizados que fazem a emissão, manutenção e controle de seus identificadores pessoais.</a:t>
            </a:r>
          </a:p>
          <a:p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Também conhecida como identidade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autossoberana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, é uma estrutura de identidade baseada em padrões abertos que usa identificadores digitais e credenciais verificáveis que são de propriedade da pessoa.</a:t>
            </a:r>
          </a:p>
        </p:txBody>
      </p:sp>
    </p:spTree>
    <p:extLst>
      <p:ext uri="{BB962C8B-B14F-4D97-AF65-F5344CB8AC3E}">
        <p14:creationId xmlns:p14="http://schemas.microsoft.com/office/powerpoint/2010/main" val="41847256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C349AE4-CF6A-DED5-D7EB-CA41AF4E7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169;p3">
            <a:extLst>
              <a:ext uri="{FF2B5EF4-FFF2-40B4-BE49-F238E27FC236}">
                <a16:creationId xmlns:a16="http://schemas.microsoft.com/office/drawing/2014/main" id="{60025C3F-472F-89DB-FB77-AEB62EE1244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65525" y="1561254"/>
            <a:ext cx="48550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É possível notar diversos mercados entrando na descentralização com intuito em remover intermediários. 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Certamente em um futuro não tão distante, veremos novas aplicações e comunidades mais fortes.</a:t>
            </a:r>
          </a:p>
        </p:txBody>
      </p:sp>
    </p:spTree>
    <p:extLst>
      <p:ext uri="{BB962C8B-B14F-4D97-AF65-F5344CB8AC3E}">
        <p14:creationId xmlns:p14="http://schemas.microsoft.com/office/powerpoint/2010/main" val="30164997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09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588441" y="1567195"/>
            <a:ext cx="796834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Eliminar as taxas que os bancos e outras empresas financeiras cobram pelo uso de seus serviços.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Reduzir o tempo de transação.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Fácil acesso a serviços financeiros, especialmente para aqueles que estão isolados do sistema financeiro atual.</a:t>
            </a:r>
          </a:p>
          <a:p>
            <a:pPr algn="ctr"/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rPr>
              <a:t>Objetivos</a:t>
            </a:r>
            <a:endParaRPr sz="4000" b="0" i="0" u="none" strike="noStrike" cap="none" dirty="0">
              <a:solidFill>
                <a:srgbClr val="EA4E60"/>
              </a:solidFill>
              <a:latin typeface="Calibri" panose="020F0502020204030204" pitchFamily="34" charset="0"/>
              <a:ea typeface="Century Gothic"/>
              <a:cs typeface="Calibri" panose="020F050202020403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64939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 smtClean="0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/>
          <p:cNvSpPr/>
          <p:nvPr/>
        </p:nvSpPr>
        <p:spPr>
          <a:xfrm>
            <a:off x="232229" y="394500"/>
            <a:ext cx="783771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Finanças Centralizadas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Nas finanças centralizadas, o dinheiro é retido por bancos e terceiros que facilitam a movimentação de dinheiro entre as partes, cobrando cada uma taxas pelo uso de seus serviços.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Finanças Descentralizadas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As finanças descentralizadas eliminam intermediários ao permitir que pessoas, comerciantes e empresas realizem transações financeiras por meio da tecnologia blockchain.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8770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4679C5-11B2-446E-B6C4-4B85FD112A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AFFFE4-F972-47D3-8C98-6AF3B8FBAC87}">
  <ds:schemaRefs>
    <ds:schemaRef ds:uri="http://www.w3.org/XML/1998/namespace"/>
    <ds:schemaRef ds:uri="851b35d3-0456-4d6a-bc2f-da927e91d15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9483571-f922-4e8e-9c1c-26f0a2252132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F8278F5-6158-4A89-9FDC-753D91F302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12220</TotalTime>
  <Words>2777</Words>
  <Application>Microsoft Office PowerPoint</Application>
  <PresentationFormat>Apresentação na tela (16:9)</PresentationFormat>
  <Paragraphs>427</Paragraphs>
  <Slides>79</Slides>
  <Notes>26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Ricardo Zago dos Santos</cp:lastModifiedBy>
  <cp:revision>153</cp:revision>
  <dcterms:modified xsi:type="dcterms:W3CDTF">2024-08-07T03:57:48Z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